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9BD475-67CC-527A-D551-A7439C123E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2531412-DE69-E6C5-AAA1-2E4C2F7A7F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2AB3ADD-FD06-DE58-1719-F23825EFF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5729-672D-41CF-89B8-E81630875880}" type="datetimeFigureOut">
              <a:rPr lang="en-NL" smtClean="0"/>
              <a:t>20/08/2024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B3DABED-A1D1-8016-0A4F-DDE6A05E3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E207A92-F1AD-E43F-7FB9-78A8B1238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08C6-7D97-4CBF-B94D-5990A808FA6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222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5AC41E-05C1-BCBA-2DEE-F796FB80A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C2F7910-F942-2163-F5F0-BE7B6A41A9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0C8372A-6CC8-A26E-EAF5-B9B434E2E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5729-672D-41CF-89B8-E81630875880}" type="datetimeFigureOut">
              <a:rPr lang="en-NL" smtClean="0"/>
              <a:t>20/08/2024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F817430-015B-A6EA-38BB-7ECECD08B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9346E8F-F7BE-7944-1477-512D849D3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08C6-7D97-4CBF-B94D-5990A808FA6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3581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962639C-A3FD-DBA8-726C-7671E60C33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2C0DB26-6F6C-A6F2-4B90-73EC463BB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31D35DF-21DE-42EB-B509-8D560980A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5729-672D-41CF-89B8-E81630875880}" type="datetimeFigureOut">
              <a:rPr lang="en-NL" smtClean="0"/>
              <a:t>20/08/2024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0D25A9B-FF63-B9B5-4771-DB22BF26E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C0D92D-E697-5CE9-3210-91BC1C7D5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08C6-7D97-4CBF-B94D-5990A808FA6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64490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D5FED8-F6EA-BC39-4627-A32E7BF79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EE6A507-0D51-02E7-110D-A003D7E58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42A637E-AAAD-AE49-49ED-1D1F94BC0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5729-672D-41CF-89B8-E81630875880}" type="datetimeFigureOut">
              <a:rPr lang="en-NL" smtClean="0"/>
              <a:t>20/08/2024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2D247DA-A5CF-0ECA-8DB1-A3502C31A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A6AACF1-21C8-1D46-E1F3-5A31051D1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08C6-7D97-4CBF-B94D-5990A808FA6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08017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2EE879-7548-DF12-5477-0541A4E7F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0762B75-FAA3-DC1B-CE30-310DB61AB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26781C5-7949-7661-432B-365282947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5729-672D-41CF-89B8-E81630875880}" type="datetimeFigureOut">
              <a:rPr lang="en-NL" smtClean="0"/>
              <a:t>20/08/2024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F92D911-4DEB-6BB4-8F22-9527B1F9F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4AE08A4-053E-28FB-1AB8-249DD3D42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08C6-7D97-4CBF-B94D-5990A808FA6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1233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089AE8-FB74-3981-F345-2A703B96A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56F8A6-0E2D-0C9C-50C8-CD03638C08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ADF748F-0DFF-FFB7-5E91-7803E3B15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2652B48-246E-3B17-BD8F-30D230050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5729-672D-41CF-89B8-E81630875880}" type="datetimeFigureOut">
              <a:rPr lang="en-NL" smtClean="0"/>
              <a:t>20/08/2024</a:t>
            </a:fld>
            <a:endParaRPr lang="en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70A2451-DA78-0042-B370-AA995C673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E6FBA11-E3CD-35C7-94DA-6861BF8F3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08C6-7D97-4CBF-B94D-5990A808FA6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26130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F29718-F823-C75A-016B-F1F91EAB3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A3C649C-AF94-7B28-7D5A-D6D9F98FF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453DEAF-9E86-4D51-06BD-824087105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C909070-7056-FF2E-D4E6-8B1AB0468E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C6AF59B-782E-FB07-29BA-FB0140E8CD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9C4F836-63A1-2E45-8224-9DD732F71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5729-672D-41CF-89B8-E81630875880}" type="datetimeFigureOut">
              <a:rPr lang="en-NL" smtClean="0"/>
              <a:t>20/08/2024</a:t>
            </a:fld>
            <a:endParaRPr lang="en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FD58609-F507-45F1-7AF2-FD5AB5BE6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31781E0-A1A9-F100-32A6-BCC572C7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08C6-7D97-4CBF-B94D-5990A808FA6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221685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B17858-A12C-460C-2A25-EEE077868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F9B9FE1-AC8E-FD28-3DE4-0BC201FD5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5729-672D-41CF-89B8-E81630875880}" type="datetimeFigureOut">
              <a:rPr lang="en-NL" smtClean="0"/>
              <a:t>20/08/2024</a:t>
            </a:fld>
            <a:endParaRPr lang="en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AA31F04-ACE8-C3AB-140D-111B03837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8196A77-882E-9D0A-F413-5CB3A21BB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08C6-7D97-4CBF-B94D-5990A808FA6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194148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5518A23-3F3A-60F6-D0ED-7924940EA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5729-672D-41CF-89B8-E81630875880}" type="datetimeFigureOut">
              <a:rPr lang="en-NL" smtClean="0"/>
              <a:t>20/08/2024</a:t>
            </a:fld>
            <a:endParaRPr lang="en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B2651DD-C470-132E-796B-B6498647E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6DAF773-6F60-2E4E-DF4B-D81E069C5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08C6-7D97-4CBF-B94D-5990A808FA6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09987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36A3D1-C46E-B701-091C-B69A04570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C26939F-FD85-C52E-30E2-CB363691C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E4E5560-5BDA-8054-766C-7D6ABDE88C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7FF0D5C-D480-8429-2C57-A3716407F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5729-672D-41CF-89B8-E81630875880}" type="datetimeFigureOut">
              <a:rPr lang="en-NL" smtClean="0"/>
              <a:t>20/08/2024</a:t>
            </a:fld>
            <a:endParaRPr lang="en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CB34BC9-E2C4-D499-DB2A-2B6717290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3918E14-6DFB-B881-68B9-300D38B1F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08C6-7D97-4CBF-B94D-5990A808FA6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3203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7BEE07-0FE8-6B99-430F-5EB79067E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FB1047E-D204-B500-0C07-2443464172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829B552-C884-9363-B893-E981DDC384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718207A-29AD-DA04-7892-DF1CA887F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5729-672D-41CF-89B8-E81630875880}" type="datetimeFigureOut">
              <a:rPr lang="en-NL" smtClean="0"/>
              <a:t>20/08/2024</a:t>
            </a:fld>
            <a:endParaRPr lang="en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E1F6AB8-5C45-FB24-D411-78AEDE323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F6F1B0F-3DB6-2E64-7092-9139DD4D3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D08C6-7D97-4CBF-B94D-5990A808FA6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6298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2D1167C-37F7-C0DF-8964-C60630CB4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F8F056D-7D50-BC28-63C9-84E52A86C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088A1D2-81DA-67B6-7FF0-A3B38527E3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0A5729-672D-41CF-89B8-E81630875880}" type="datetimeFigureOut">
              <a:rPr lang="en-NL" smtClean="0"/>
              <a:t>20/08/2024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297B0B2-98B8-BBD9-E483-DA31209C2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7AAE51E-47B2-70BF-0C3F-20ED1405FD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7D08C6-7D97-4CBF-B94D-5990A808FA6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4376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353D00-914E-59B6-BF03-4A9DA3A3F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6074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nl-NL" sz="13800" spc="-204" dirty="0">
                <a:solidFill>
                  <a:srgbClr val="AE9D63"/>
                </a:solidFill>
                <a:latin typeface="Carlito"/>
              </a:rPr>
              <a:t>Destructieve Dynamieken</a:t>
            </a:r>
            <a:endParaRPr lang="en-NL" sz="13800" spc="-204" dirty="0">
              <a:solidFill>
                <a:srgbClr val="AE9D63"/>
              </a:solidFill>
              <a:latin typeface="Carlito"/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C65C722-132C-B69B-3EB2-949DDC4B0C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8345"/>
            <a:ext cx="9144000" cy="1655762"/>
          </a:xfrm>
        </p:spPr>
        <p:txBody>
          <a:bodyPr>
            <a:normAutofit/>
          </a:bodyPr>
          <a:lstStyle/>
          <a:p>
            <a:r>
              <a:rPr lang="nl-NL" sz="5400" spc="-204" dirty="0">
                <a:solidFill>
                  <a:srgbClr val="AE9D63"/>
                </a:solidFill>
                <a:latin typeface="Carlito"/>
                <a:ea typeface="+mj-ea"/>
                <a:cs typeface="+mj-cs"/>
              </a:rPr>
              <a:t>&amp; Organisatie Verandering </a:t>
            </a:r>
            <a:endParaRPr lang="en-NL" sz="5400" spc="-204" dirty="0">
              <a:solidFill>
                <a:srgbClr val="AE9D63"/>
              </a:solidFill>
              <a:latin typeface="Carlito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24944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7651" y="162813"/>
            <a:ext cx="44729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De</a:t>
            </a:r>
            <a:r>
              <a:rPr spc="-190" dirty="0"/>
              <a:t> </a:t>
            </a:r>
            <a:r>
              <a:rPr spc="-70" dirty="0"/>
              <a:t>mythe</a:t>
            </a:r>
            <a:r>
              <a:rPr spc="-180" dirty="0"/>
              <a:t> </a:t>
            </a:r>
            <a:r>
              <a:rPr spc="-55" dirty="0"/>
              <a:t>van</a:t>
            </a:r>
            <a:r>
              <a:rPr spc="-185" dirty="0"/>
              <a:t> </a:t>
            </a:r>
            <a:r>
              <a:rPr spc="-45" dirty="0"/>
              <a:t>talent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7651" y="1269619"/>
            <a:ext cx="6830695" cy="476694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75"/>
              </a:spcBef>
            </a:pPr>
            <a:r>
              <a:rPr sz="2000" b="1" dirty="0">
                <a:latin typeface="Carlito"/>
                <a:cs typeface="Carlito"/>
              </a:rPr>
              <a:t>Kern:</a:t>
            </a:r>
            <a:r>
              <a:rPr sz="2000" b="1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Extra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ondersteuning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aan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talenten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leidt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tot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betere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prestaties, </a:t>
            </a:r>
            <a:r>
              <a:rPr sz="2000" dirty="0">
                <a:latin typeface="Carlito"/>
                <a:cs typeface="Carlito"/>
              </a:rPr>
              <a:t>wat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weer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een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bevestiging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het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talent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oplevert.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Dat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leidt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25" dirty="0">
                <a:latin typeface="Carlito"/>
                <a:cs typeface="Carlito"/>
              </a:rPr>
              <a:t>tot </a:t>
            </a:r>
            <a:r>
              <a:rPr sz="2000" dirty="0">
                <a:latin typeface="Carlito"/>
                <a:cs typeface="Carlito"/>
              </a:rPr>
              <a:t>grote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verschillen</a:t>
            </a:r>
            <a:r>
              <a:rPr sz="2000" spc="-1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met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degenen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die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niet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die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ondersteuning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krijgen.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450"/>
              </a:spcBef>
            </a:pP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75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individueel: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Bewustwording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Streef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naar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een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gelijke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behandeling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iedereen.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485"/>
              </a:spcBef>
              <a:buFont typeface="Arial"/>
              <a:buChar char="•"/>
            </a:pP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75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organisatie: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Inclusieve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benadering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talent.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Geef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alle</a:t>
            </a:r>
            <a:r>
              <a:rPr sz="2000" spc="-20" dirty="0">
                <a:latin typeface="Carlito"/>
                <a:cs typeface="Carlito"/>
              </a:rPr>
              <a:t> medewerkers</a:t>
            </a:r>
            <a:r>
              <a:rPr sz="2000" spc="-1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de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ondersteuning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die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ze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nodig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hebben.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ts val="228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Indien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je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een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exclusieve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benadering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talent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hanteert,</a:t>
            </a:r>
            <a:endParaRPr sz="2000">
              <a:latin typeface="Carlito"/>
              <a:cs typeface="Carlito"/>
            </a:endParaRPr>
          </a:p>
          <a:p>
            <a:pPr marL="355600">
              <a:lnSpc>
                <a:spcPts val="2280"/>
              </a:lnSpc>
            </a:pPr>
            <a:r>
              <a:rPr sz="2000" dirty="0">
                <a:latin typeface="Carlito"/>
                <a:cs typeface="Carlito"/>
              </a:rPr>
              <a:t>hanteer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een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objectieve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maatstaf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voor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de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selectie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7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talent.</a:t>
            </a:r>
            <a:endParaRPr sz="2000">
              <a:latin typeface="Carlito"/>
              <a:cs typeface="Carlito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37278" y="388151"/>
            <a:ext cx="3535776" cy="56754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25140" y="698242"/>
            <a:ext cx="4759075" cy="526479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5" dirty="0"/>
              <a:t>Domineren</a:t>
            </a:r>
            <a:r>
              <a:rPr spc="-155" dirty="0"/>
              <a:t> </a:t>
            </a:r>
            <a:r>
              <a:rPr spc="-45" dirty="0"/>
              <a:t>moet</a:t>
            </a:r>
            <a:r>
              <a:rPr spc="-135" dirty="0"/>
              <a:t> </a:t>
            </a:r>
            <a:r>
              <a:rPr dirty="0"/>
              <a:t>je</a:t>
            </a:r>
            <a:r>
              <a:rPr spc="-130" dirty="0"/>
              <a:t> </a:t>
            </a:r>
            <a:r>
              <a:rPr spc="-30" dirty="0"/>
              <a:t>afleren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 marR="5080">
              <a:lnSpc>
                <a:spcPts val="1920"/>
              </a:lnSpc>
              <a:spcBef>
                <a:spcPts val="565"/>
              </a:spcBef>
            </a:pPr>
            <a:r>
              <a:rPr sz="2000" b="1" dirty="0">
                <a:latin typeface="Carlito"/>
                <a:cs typeface="Carlito"/>
              </a:rPr>
              <a:t>Kern:</a:t>
            </a:r>
            <a:r>
              <a:rPr sz="2000" b="1" spc="-60" dirty="0">
                <a:latin typeface="Carlito"/>
                <a:cs typeface="Carlito"/>
              </a:rPr>
              <a:t> </a:t>
            </a:r>
            <a:r>
              <a:rPr sz="2000" dirty="0"/>
              <a:t>Het</a:t>
            </a:r>
            <a:r>
              <a:rPr sz="2000" spc="-55" dirty="0"/>
              <a:t> </a:t>
            </a:r>
            <a:r>
              <a:rPr sz="2000" dirty="0"/>
              <a:t>dominante</a:t>
            </a:r>
            <a:r>
              <a:rPr sz="2000" spc="-60" dirty="0"/>
              <a:t> </a:t>
            </a:r>
            <a:r>
              <a:rPr sz="2000" dirty="0"/>
              <a:t>gedrag</a:t>
            </a:r>
            <a:r>
              <a:rPr sz="2000" spc="-85" dirty="0"/>
              <a:t> </a:t>
            </a:r>
            <a:r>
              <a:rPr sz="2000" dirty="0"/>
              <a:t>maakt</a:t>
            </a:r>
            <a:r>
              <a:rPr sz="2000" spc="-50" dirty="0"/>
              <a:t> </a:t>
            </a:r>
            <a:r>
              <a:rPr sz="2000" dirty="0"/>
              <a:t>anderen</a:t>
            </a:r>
            <a:r>
              <a:rPr sz="2000" spc="-70" dirty="0"/>
              <a:t> </a:t>
            </a:r>
            <a:r>
              <a:rPr sz="2000" dirty="0"/>
              <a:t>volgend</a:t>
            </a:r>
            <a:r>
              <a:rPr sz="2000" spc="-75" dirty="0"/>
              <a:t> </a:t>
            </a:r>
            <a:r>
              <a:rPr sz="2000" dirty="0"/>
              <a:t>en</a:t>
            </a:r>
            <a:r>
              <a:rPr sz="2000" spc="-70" dirty="0"/>
              <a:t> </a:t>
            </a:r>
            <a:r>
              <a:rPr sz="2000" spc="-10" dirty="0"/>
              <a:t>daardoor </a:t>
            </a:r>
            <a:r>
              <a:rPr sz="2000" dirty="0"/>
              <a:t>wordt</a:t>
            </a:r>
            <a:r>
              <a:rPr sz="2000" spc="-55" dirty="0"/>
              <a:t> </a:t>
            </a:r>
            <a:r>
              <a:rPr sz="2000" dirty="0"/>
              <a:t>er</a:t>
            </a:r>
            <a:r>
              <a:rPr sz="2000" spc="-50" dirty="0"/>
              <a:t> </a:t>
            </a:r>
            <a:r>
              <a:rPr sz="2000" dirty="0"/>
              <a:t>alleen</a:t>
            </a:r>
            <a:r>
              <a:rPr sz="2000" spc="-40" dirty="0"/>
              <a:t> </a:t>
            </a:r>
            <a:r>
              <a:rPr sz="2000" dirty="0"/>
              <a:t>maar</a:t>
            </a:r>
            <a:r>
              <a:rPr sz="2000" spc="-45" dirty="0"/>
              <a:t> </a:t>
            </a:r>
            <a:r>
              <a:rPr sz="2000" dirty="0"/>
              <a:t>meer</a:t>
            </a:r>
            <a:r>
              <a:rPr sz="2000" spc="-45" dirty="0"/>
              <a:t> </a:t>
            </a:r>
            <a:r>
              <a:rPr sz="2000" dirty="0"/>
              <a:t>ruimte</a:t>
            </a:r>
            <a:r>
              <a:rPr sz="2000" spc="-45" dirty="0"/>
              <a:t> </a:t>
            </a:r>
            <a:r>
              <a:rPr sz="2000" dirty="0"/>
              <a:t>geboden</a:t>
            </a:r>
            <a:r>
              <a:rPr sz="2000" spc="-75" dirty="0"/>
              <a:t> </a:t>
            </a:r>
            <a:r>
              <a:rPr sz="2000" dirty="0"/>
              <a:t>voor</a:t>
            </a:r>
            <a:r>
              <a:rPr sz="2000" spc="-65" dirty="0"/>
              <a:t> </a:t>
            </a:r>
            <a:r>
              <a:rPr sz="2000" dirty="0"/>
              <a:t>dominant</a:t>
            </a:r>
            <a:r>
              <a:rPr sz="2000" spc="-50" dirty="0"/>
              <a:t> </a:t>
            </a:r>
            <a:r>
              <a:rPr sz="2000" spc="-10" dirty="0"/>
              <a:t>gedrag.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19"/>
              </a:spcBef>
            </a:pPr>
            <a:endParaRPr sz="2000"/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75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individueel: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20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/>
              <a:t>Bewustwording</a:t>
            </a:r>
            <a:endParaRPr sz="2000"/>
          </a:p>
          <a:p>
            <a:pPr marL="354965" indent="-342265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/>
              <a:t>Leer</a:t>
            </a:r>
            <a:r>
              <a:rPr sz="2000" spc="-55" dirty="0"/>
              <a:t> </a:t>
            </a:r>
            <a:r>
              <a:rPr sz="2000" dirty="0"/>
              <a:t>nee</a:t>
            </a:r>
            <a:r>
              <a:rPr sz="2000" spc="-40" dirty="0"/>
              <a:t> </a:t>
            </a:r>
            <a:r>
              <a:rPr sz="2000" dirty="0"/>
              <a:t>zeggen</a:t>
            </a:r>
            <a:r>
              <a:rPr sz="2000" spc="-75" dirty="0"/>
              <a:t> </a:t>
            </a:r>
            <a:r>
              <a:rPr sz="2000" dirty="0"/>
              <a:t>en</a:t>
            </a:r>
            <a:r>
              <a:rPr sz="2000" spc="-55" dirty="0"/>
              <a:t> </a:t>
            </a:r>
            <a:r>
              <a:rPr sz="2000" dirty="0"/>
              <a:t>loslaten.</a:t>
            </a:r>
            <a:r>
              <a:rPr sz="2000" spc="-20" dirty="0"/>
              <a:t> </a:t>
            </a:r>
            <a:r>
              <a:rPr sz="2000" dirty="0"/>
              <a:t>Delegeer</a:t>
            </a:r>
            <a:r>
              <a:rPr sz="2000" spc="-55" dirty="0"/>
              <a:t> </a:t>
            </a:r>
            <a:r>
              <a:rPr sz="2000" spc="-10" dirty="0"/>
              <a:t>meer.</a:t>
            </a:r>
            <a:endParaRPr sz="2000"/>
          </a:p>
          <a:p>
            <a:pPr marL="354965" indent="-342265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/>
              <a:t>Laat</a:t>
            </a:r>
            <a:r>
              <a:rPr sz="2000" spc="-55" dirty="0"/>
              <a:t> </a:t>
            </a:r>
            <a:r>
              <a:rPr sz="2000" dirty="0"/>
              <a:t>eerst</a:t>
            </a:r>
            <a:r>
              <a:rPr sz="2000" spc="-30" dirty="0"/>
              <a:t> </a:t>
            </a:r>
            <a:r>
              <a:rPr sz="2000" dirty="0"/>
              <a:t>anderen</a:t>
            </a:r>
            <a:r>
              <a:rPr sz="2000" spc="-60" dirty="0"/>
              <a:t> </a:t>
            </a:r>
            <a:r>
              <a:rPr sz="2000" dirty="0"/>
              <a:t>aan</a:t>
            </a:r>
            <a:r>
              <a:rPr sz="2000" spc="-50" dirty="0"/>
              <a:t> </a:t>
            </a:r>
            <a:r>
              <a:rPr sz="2000" dirty="0"/>
              <a:t>het</a:t>
            </a:r>
            <a:r>
              <a:rPr sz="2000" spc="-60" dirty="0"/>
              <a:t> </a:t>
            </a:r>
            <a:r>
              <a:rPr sz="2000" spc="-10" dirty="0"/>
              <a:t>woord</a:t>
            </a:r>
            <a:endParaRPr sz="2000"/>
          </a:p>
          <a:p>
            <a:pPr>
              <a:lnSpc>
                <a:spcPct val="100000"/>
              </a:lnSpc>
              <a:spcBef>
                <a:spcPts val="994"/>
              </a:spcBef>
              <a:buFont typeface="Arial"/>
              <a:buChar char="•"/>
            </a:pPr>
            <a:endParaRPr sz="2000"/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75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organisatie: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25" dirty="0"/>
              <a:t>Cultuur.</a:t>
            </a:r>
            <a:r>
              <a:rPr sz="2000" spc="-45" dirty="0"/>
              <a:t> </a:t>
            </a:r>
            <a:r>
              <a:rPr sz="2000" dirty="0"/>
              <a:t>Zorg</a:t>
            </a:r>
            <a:r>
              <a:rPr sz="2000" spc="-50" dirty="0"/>
              <a:t> </a:t>
            </a:r>
            <a:r>
              <a:rPr sz="2000" dirty="0"/>
              <a:t>voor</a:t>
            </a:r>
            <a:r>
              <a:rPr sz="2000" spc="-30" dirty="0"/>
              <a:t> </a:t>
            </a:r>
            <a:r>
              <a:rPr sz="2000" dirty="0"/>
              <a:t>nadruk</a:t>
            </a:r>
            <a:r>
              <a:rPr sz="2000" spc="-40" dirty="0"/>
              <a:t> </a:t>
            </a:r>
            <a:r>
              <a:rPr sz="2000" dirty="0"/>
              <a:t>op</a:t>
            </a:r>
            <a:r>
              <a:rPr sz="2000" spc="-30" dirty="0"/>
              <a:t> </a:t>
            </a:r>
            <a:r>
              <a:rPr sz="2000" dirty="0"/>
              <a:t>groei</a:t>
            </a:r>
            <a:r>
              <a:rPr sz="2000" spc="-35" dirty="0"/>
              <a:t> </a:t>
            </a:r>
            <a:r>
              <a:rPr sz="2000" dirty="0"/>
              <a:t>in,</a:t>
            </a:r>
            <a:r>
              <a:rPr sz="2000" spc="-25" dirty="0"/>
              <a:t> </a:t>
            </a:r>
            <a:r>
              <a:rPr sz="2000" dirty="0"/>
              <a:t>niet</a:t>
            </a:r>
            <a:r>
              <a:rPr sz="2000" spc="-25" dirty="0"/>
              <a:t> </a:t>
            </a:r>
            <a:r>
              <a:rPr sz="2000" dirty="0"/>
              <a:t>op</a:t>
            </a:r>
            <a:r>
              <a:rPr sz="2000" spc="-30" dirty="0"/>
              <a:t> </a:t>
            </a:r>
            <a:r>
              <a:rPr sz="2000" spc="-10" dirty="0"/>
              <a:t>prestaties.</a:t>
            </a:r>
            <a:endParaRPr sz="2000"/>
          </a:p>
          <a:p>
            <a:pPr marL="354965" indent="-342265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/>
              <a:t>Bevorder</a:t>
            </a:r>
            <a:r>
              <a:rPr sz="2000" spc="-45" dirty="0"/>
              <a:t> </a:t>
            </a:r>
            <a:r>
              <a:rPr sz="2000" spc="-10" dirty="0"/>
              <a:t>samenwerking</a:t>
            </a:r>
            <a:endParaRPr sz="2000"/>
          </a:p>
          <a:p>
            <a:pPr marL="354965" indent="-342265">
              <a:lnSpc>
                <a:spcPts val="2160"/>
              </a:lnSpc>
              <a:spcBef>
                <a:spcPts val="515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20" dirty="0"/>
              <a:t>Vergroot</a:t>
            </a:r>
            <a:r>
              <a:rPr sz="2000" spc="-60" dirty="0"/>
              <a:t> </a:t>
            </a:r>
            <a:r>
              <a:rPr sz="2000" dirty="0"/>
              <a:t>autonomie</a:t>
            </a:r>
            <a:r>
              <a:rPr sz="2000" spc="-45" dirty="0"/>
              <a:t> </a:t>
            </a:r>
            <a:r>
              <a:rPr sz="2000" dirty="0"/>
              <a:t>en</a:t>
            </a:r>
            <a:r>
              <a:rPr sz="2000" spc="-40" dirty="0"/>
              <a:t> </a:t>
            </a:r>
            <a:r>
              <a:rPr sz="2000" spc="-10" dirty="0"/>
              <a:t>zelfstandigheid</a:t>
            </a:r>
            <a:r>
              <a:rPr sz="2000" spc="-40" dirty="0"/>
              <a:t> </a:t>
            </a:r>
            <a:r>
              <a:rPr sz="2000" dirty="0"/>
              <a:t>zodat</a:t>
            </a:r>
            <a:r>
              <a:rPr sz="2000" spc="-50" dirty="0"/>
              <a:t> </a:t>
            </a:r>
            <a:r>
              <a:rPr sz="2000" dirty="0"/>
              <a:t>er</a:t>
            </a:r>
            <a:r>
              <a:rPr sz="2000" spc="-35" dirty="0"/>
              <a:t> </a:t>
            </a:r>
            <a:r>
              <a:rPr sz="2000" spc="-20" dirty="0"/>
              <a:t>meer</a:t>
            </a:r>
            <a:endParaRPr sz="2000"/>
          </a:p>
          <a:p>
            <a:pPr marL="355600">
              <a:lnSpc>
                <a:spcPts val="2160"/>
              </a:lnSpc>
            </a:pPr>
            <a:r>
              <a:rPr sz="2000" dirty="0"/>
              <a:t>ondernemerschap</a:t>
            </a:r>
            <a:r>
              <a:rPr sz="2000" spc="-75" dirty="0"/>
              <a:t> </a:t>
            </a:r>
            <a:r>
              <a:rPr sz="2000" spc="-10" dirty="0"/>
              <a:t>ontstaat</a:t>
            </a:r>
            <a:r>
              <a:rPr sz="2000" spc="-40" dirty="0"/>
              <a:t> </a:t>
            </a:r>
            <a:r>
              <a:rPr sz="2000" dirty="0"/>
              <a:t>onder</a:t>
            </a:r>
            <a:r>
              <a:rPr sz="2000" spc="-80" dirty="0"/>
              <a:t> </a:t>
            </a:r>
            <a:r>
              <a:rPr sz="2000" spc="-10" dirty="0"/>
              <a:t>medewerkers.</a:t>
            </a:r>
            <a:endParaRPr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9539" y="994663"/>
            <a:ext cx="56070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70" dirty="0"/>
              <a:t>Destructieve</a:t>
            </a:r>
            <a:r>
              <a:rPr spc="-145" dirty="0"/>
              <a:t> </a:t>
            </a:r>
            <a:r>
              <a:rPr spc="-70" dirty="0"/>
              <a:t>dynamieken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0862" y="2397607"/>
            <a:ext cx="6464935" cy="2031364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Patronen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geautomatiseerde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acties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reacties,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die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samen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de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situatie</a:t>
            </a:r>
            <a:r>
              <a:rPr sz="2000" spc="-2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verslechteren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en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leiden</a:t>
            </a:r>
            <a:r>
              <a:rPr sz="2000" spc="-2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tot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een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versterking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jullie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reacties.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470"/>
              </a:spcBef>
            </a:pP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i="1" dirty="0">
                <a:latin typeface="Carlito"/>
                <a:cs typeface="Carlito"/>
              </a:rPr>
              <a:t>Wat</a:t>
            </a:r>
            <a:r>
              <a:rPr sz="2000" i="1" spc="-40" dirty="0">
                <a:latin typeface="Carlito"/>
                <a:cs typeface="Carlito"/>
              </a:rPr>
              <a:t> </a:t>
            </a:r>
            <a:r>
              <a:rPr sz="2000" i="1" dirty="0">
                <a:latin typeface="Carlito"/>
                <a:cs typeface="Carlito"/>
              </a:rPr>
              <a:t>voor</a:t>
            </a:r>
            <a:r>
              <a:rPr sz="2000" i="1" spc="-30" dirty="0">
                <a:latin typeface="Carlito"/>
                <a:cs typeface="Carlito"/>
              </a:rPr>
              <a:t> </a:t>
            </a:r>
            <a:r>
              <a:rPr sz="2000" i="1" spc="-10" dirty="0">
                <a:latin typeface="Carlito"/>
                <a:cs typeface="Carlito"/>
              </a:rPr>
              <a:t>destructieve</a:t>
            </a:r>
            <a:r>
              <a:rPr sz="2000" i="1" spc="-45" dirty="0">
                <a:latin typeface="Carlito"/>
                <a:cs typeface="Carlito"/>
              </a:rPr>
              <a:t> </a:t>
            </a:r>
            <a:r>
              <a:rPr sz="2000" i="1" spc="-10" dirty="0">
                <a:latin typeface="Carlito"/>
                <a:cs typeface="Carlito"/>
              </a:rPr>
              <a:t>dynamieken</a:t>
            </a:r>
            <a:r>
              <a:rPr sz="2000" i="1" spc="-45" dirty="0">
                <a:latin typeface="Carlito"/>
                <a:cs typeface="Carlito"/>
              </a:rPr>
              <a:t> </a:t>
            </a:r>
            <a:r>
              <a:rPr sz="2000" i="1" dirty="0">
                <a:latin typeface="Carlito"/>
                <a:cs typeface="Carlito"/>
              </a:rPr>
              <a:t>zagen</a:t>
            </a:r>
            <a:r>
              <a:rPr sz="2000" i="1" spc="-55" dirty="0">
                <a:latin typeface="Carlito"/>
                <a:cs typeface="Carlito"/>
              </a:rPr>
              <a:t> </a:t>
            </a:r>
            <a:r>
              <a:rPr sz="2000" i="1" dirty="0">
                <a:latin typeface="Carlito"/>
                <a:cs typeface="Carlito"/>
              </a:rPr>
              <a:t>jullie</a:t>
            </a:r>
            <a:r>
              <a:rPr sz="2000" i="1" spc="-20" dirty="0">
                <a:latin typeface="Carlito"/>
                <a:cs typeface="Carlito"/>
              </a:rPr>
              <a:t> </a:t>
            </a:r>
            <a:r>
              <a:rPr sz="2000" i="1" dirty="0">
                <a:latin typeface="Carlito"/>
                <a:cs typeface="Carlito"/>
              </a:rPr>
              <a:t>in</a:t>
            </a:r>
            <a:r>
              <a:rPr sz="2000" i="1" spc="-30" dirty="0">
                <a:latin typeface="Carlito"/>
                <a:cs typeface="Carlito"/>
              </a:rPr>
              <a:t> </a:t>
            </a:r>
            <a:r>
              <a:rPr sz="2000" i="1" dirty="0">
                <a:latin typeface="Carlito"/>
                <a:cs typeface="Carlito"/>
              </a:rPr>
              <a:t>de</a:t>
            </a:r>
            <a:r>
              <a:rPr sz="2000" i="1" spc="-30" dirty="0">
                <a:latin typeface="Carlito"/>
                <a:cs typeface="Carlito"/>
              </a:rPr>
              <a:t> </a:t>
            </a:r>
            <a:r>
              <a:rPr sz="2000" i="1" spc="-10" dirty="0">
                <a:latin typeface="Carlito"/>
                <a:cs typeface="Carlito"/>
              </a:rPr>
              <a:t>simulatie?</a:t>
            </a:r>
            <a:endParaRPr sz="2000">
              <a:latin typeface="Carlito"/>
              <a:cs typeface="Carlito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66787" y="296140"/>
            <a:ext cx="3787161" cy="568947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7651" y="162813"/>
            <a:ext cx="43046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>
                <a:highlight>
                  <a:srgbClr val="FFFF00"/>
                </a:highlight>
              </a:rPr>
              <a:t>Bias</a:t>
            </a:r>
            <a:r>
              <a:rPr spc="-150" dirty="0">
                <a:highlight>
                  <a:srgbClr val="FFFF00"/>
                </a:highlight>
              </a:rPr>
              <a:t> </a:t>
            </a:r>
            <a:r>
              <a:rPr spc="-100" dirty="0">
                <a:highlight>
                  <a:srgbClr val="FFFF00"/>
                </a:highlight>
              </a:rPr>
              <a:t>towards</a:t>
            </a:r>
            <a:r>
              <a:rPr spc="-145" dirty="0">
                <a:highlight>
                  <a:srgbClr val="FFFF00"/>
                </a:highlight>
              </a:rPr>
              <a:t> </a:t>
            </a:r>
            <a:r>
              <a:rPr spc="-20" dirty="0">
                <a:highlight>
                  <a:srgbClr val="FFFF00"/>
                </a:highlight>
              </a:rPr>
              <a:t>action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7651" y="1269619"/>
            <a:ext cx="5980430" cy="476694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0" algn="just">
              <a:lnSpc>
                <a:spcPts val="2160"/>
              </a:lnSpc>
              <a:spcBef>
                <a:spcPts val="375"/>
              </a:spcBef>
            </a:pPr>
            <a:r>
              <a:rPr sz="2000" b="1" dirty="0">
                <a:latin typeface="Carlito"/>
                <a:cs typeface="Carlito"/>
              </a:rPr>
              <a:t>Kern:</a:t>
            </a:r>
            <a:r>
              <a:rPr sz="2000" b="1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Het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ervaren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(tijds)druk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zorgt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ervoor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dat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je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in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spc="-25" dirty="0">
                <a:latin typeface="Carlito"/>
                <a:cs typeface="Carlito"/>
              </a:rPr>
              <a:t>de </a:t>
            </a:r>
            <a:r>
              <a:rPr sz="2000" dirty="0">
                <a:latin typeface="Carlito"/>
                <a:cs typeface="Carlito"/>
              </a:rPr>
              <a:t>actiemodus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schiet,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waardoor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je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wel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hard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werkt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maar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20" dirty="0">
                <a:latin typeface="Carlito"/>
                <a:cs typeface="Carlito"/>
              </a:rPr>
              <a:t>niet </a:t>
            </a:r>
            <a:r>
              <a:rPr sz="2000" dirty="0">
                <a:latin typeface="Carlito"/>
                <a:cs typeface="Carlito"/>
              </a:rPr>
              <a:t>doelgericht,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zodat</a:t>
            </a:r>
            <a:r>
              <a:rPr sz="2000" spc="-8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je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enkel</a:t>
            </a:r>
            <a:r>
              <a:rPr sz="2000" spc="-7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meer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(tijds)druk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gaat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ervaren.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450"/>
              </a:spcBef>
            </a:pP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75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individueel: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Bewustwording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Pauzeren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/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vertragen</a:t>
            </a:r>
            <a:endParaRPr sz="2000">
              <a:latin typeface="Carlito"/>
              <a:cs typeface="Carlito"/>
            </a:endParaRPr>
          </a:p>
          <a:p>
            <a:pPr marL="355600" marR="5080" indent="-342900">
              <a:lnSpc>
                <a:spcPts val="2160"/>
              </a:lnSpc>
              <a:spcBef>
                <a:spcPts val="1040"/>
              </a:spcBef>
              <a:buFont typeface="Arial"/>
              <a:buChar char="•"/>
              <a:tabLst>
                <a:tab pos="355600" algn="l"/>
              </a:tabLst>
            </a:pPr>
            <a:r>
              <a:rPr sz="2000" dirty="0">
                <a:latin typeface="Carlito"/>
                <a:cs typeface="Carlito"/>
              </a:rPr>
              <a:t>Bepaal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aanpak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op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basis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hoe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simpel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of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complex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spc="-25" dirty="0">
                <a:latin typeface="Carlito"/>
                <a:cs typeface="Carlito"/>
              </a:rPr>
              <a:t>het </a:t>
            </a:r>
            <a:r>
              <a:rPr sz="2000" dirty="0">
                <a:latin typeface="Carlito"/>
                <a:cs typeface="Carlito"/>
              </a:rPr>
              <a:t>probleem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25" dirty="0">
                <a:latin typeface="Carlito"/>
                <a:cs typeface="Carlito"/>
              </a:rPr>
              <a:t>is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440"/>
              </a:spcBef>
              <a:buFont typeface="Arial"/>
              <a:buChar char="•"/>
            </a:pP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75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organisatie: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Biedt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ruimte</a:t>
            </a:r>
            <a:r>
              <a:rPr sz="2000" spc="-2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om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te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pauzeren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Stimuleer</a:t>
            </a:r>
            <a:r>
              <a:rPr sz="2000" spc="-2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out-of-the-</a:t>
            </a:r>
            <a:r>
              <a:rPr sz="2000" dirty="0">
                <a:latin typeface="Carlito"/>
                <a:cs typeface="Carlito"/>
              </a:rPr>
              <a:t>box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denken</a:t>
            </a:r>
            <a:endParaRPr sz="2000">
              <a:latin typeface="Carlito"/>
              <a:cs typeface="Carlito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10863" y="296337"/>
            <a:ext cx="3771599" cy="56631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682940"/>
            <a:ext cx="105156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>
                <a:highlight>
                  <a:srgbClr val="FFFF00"/>
                </a:highlight>
              </a:rPr>
              <a:t>Rolbevestiging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7651" y="1269619"/>
            <a:ext cx="6496050" cy="461899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75"/>
              </a:spcBef>
            </a:pPr>
            <a:r>
              <a:rPr sz="2000" b="1" dirty="0">
                <a:latin typeface="Carlito"/>
                <a:cs typeface="Carlito"/>
              </a:rPr>
              <a:t>Kern:</a:t>
            </a:r>
            <a:r>
              <a:rPr sz="2000" b="1" spc="-60" dirty="0">
                <a:latin typeface="Carlito"/>
                <a:cs typeface="Carlito"/>
              </a:rPr>
              <a:t> </a:t>
            </a:r>
            <a:r>
              <a:rPr sz="2000" spc="-30" dirty="0">
                <a:latin typeface="Carlito"/>
                <a:cs typeface="Carlito"/>
              </a:rPr>
              <a:t>Verkokerd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rolgedrag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dat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leidt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tot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selectieve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waarneming, rolbevestiging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en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verdere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verstarring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rollen.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450"/>
              </a:spcBef>
            </a:pP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75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individueel: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Bewustwording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Aandacht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en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interesse</a:t>
            </a:r>
            <a:r>
              <a:rPr sz="2000" spc="-1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voor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het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individu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achter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de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25" dirty="0">
                <a:latin typeface="Carlito"/>
                <a:cs typeface="Carlito"/>
              </a:rPr>
              <a:t>rol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Oefen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met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roldoorbrekend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gedrag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Wees</a:t>
            </a:r>
            <a:r>
              <a:rPr sz="2000" spc="-11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authentiek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485"/>
              </a:spcBef>
              <a:buFont typeface="Arial"/>
              <a:buChar char="•"/>
            </a:pP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75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organisatie: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Jobrotatie,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flexibele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rollen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Kernwaarden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gericht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op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samenwerking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en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flexibiliteit</a:t>
            </a:r>
            <a:endParaRPr sz="2000">
              <a:latin typeface="Carlito"/>
              <a:cs typeface="Carlito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30651" y="380263"/>
            <a:ext cx="3768411" cy="566513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00208" y="251552"/>
            <a:ext cx="5022260" cy="570486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17651" y="162813"/>
            <a:ext cx="347027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>
                <a:highlight>
                  <a:srgbClr val="FFFF00"/>
                </a:highlight>
              </a:rPr>
              <a:t>Eigen</a:t>
            </a:r>
            <a:r>
              <a:rPr spc="-180" dirty="0">
                <a:highlight>
                  <a:srgbClr val="FFFF00"/>
                </a:highlight>
              </a:rPr>
              <a:t> </a:t>
            </a:r>
            <a:r>
              <a:rPr spc="-65" dirty="0">
                <a:highlight>
                  <a:srgbClr val="FFFF00"/>
                </a:highlight>
              </a:rPr>
              <a:t>volk</a:t>
            </a:r>
            <a:r>
              <a:rPr spc="-170" dirty="0">
                <a:highlight>
                  <a:srgbClr val="FFFF00"/>
                </a:highlight>
              </a:rPr>
              <a:t> </a:t>
            </a:r>
            <a:r>
              <a:rPr spc="-40" dirty="0">
                <a:highlight>
                  <a:srgbClr val="FFFF00"/>
                </a:highlight>
              </a:rPr>
              <a:t>eerst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17651" y="1245234"/>
            <a:ext cx="6465570" cy="464502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74675">
              <a:lnSpc>
                <a:spcPct val="80000"/>
              </a:lnSpc>
              <a:spcBef>
                <a:spcPts val="585"/>
              </a:spcBef>
            </a:pPr>
            <a:r>
              <a:rPr sz="2000" b="1" dirty="0">
                <a:latin typeface="Carlito"/>
                <a:cs typeface="Carlito"/>
              </a:rPr>
              <a:t>Kern:</a:t>
            </a:r>
            <a:r>
              <a:rPr sz="2000" b="1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Een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voorkeur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voor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de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eigen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groep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bij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25" dirty="0">
                <a:latin typeface="Carlito"/>
                <a:cs typeface="Carlito"/>
              </a:rPr>
              <a:t>een </a:t>
            </a:r>
            <a:r>
              <a:rPr sz="2000" spc="-10" dirty="0">
                <a:latin typeface="Carlito"/>
                <a:cs typeface="Carlito"/>
              </a:rPr>
              <a:t>verdelingsvraagstuk,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waardoor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er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een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ongelijke</a:t>
            </a:r>
            <a:r>
              <a:rPr sz="2000" spc="-7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verdeling ontstaat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en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de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tegenstellingen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groter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worden.</a:t>
            </a:r>
            <a:endParaRPr sz="20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00"/>
              </a:spcBef>
            </a:pPr>
            <a:endParaRPr sz="20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90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individueel:</a:t>
            </a:r>
            <a:endParaRPr sz="2000" dirty="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20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Bewustwording</a:t>
            </a:r>
            <a:endParaRPr sz="2000" dirty="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Leer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de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leefwereld</a:t>
            </a:r>
            <a:r>
              <a:rPr sz="2000" spc="-2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anderen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kennen</a:t>
            </a:r>
            <a:endParaRPr sz="20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00"/>
              </a:spcBef>
              <a:buFont typeface="Arial"/>
              <a:buChar char="•"/>
            </a:pPr>
            <a:endParaRPr sz="20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90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organisatie:</a:t>
            </a:r>
            <a:endParaRPr sz="2000" dirty="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20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Stimuleer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dat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spc="-20" dirty="0">
                <a:latin typeface="Carlito"/>
                <a:cs typeface="Carlito"/>
              </a:rPr>
              <a:t>medewerkers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elkaar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beter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leren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kennen</a:t>
            </a:r>
            <a:endParaRPr sz="2000" dirty="0">
              <a:latin typeface="Carlito"/>
              <a:cs typeface="Carlito"/>
            </a:endParaRPr>
          </a:p>
          <a:p>
            <a:pPr marL="355600" marR="5080" indent="-342900">
              <a:lnSpc>
                <a:spcPts val="1920"/>
              </a:lnSpc>
              <a:spcBef>
                <a:spcPts val="995"/>
              </a:spcBef>
              <a:buFont typeface="Arial"/>
              <a:buChar char="•"/>
              <a:tabLst>
                <a:tab pos="355600" algn="l"/>
              </a:tabLst>
            </a:pPr>
            <a:r>
              <a:rPr sz="2000" dirty="0">
                <a:latin typeface="Carlito"/>
                <a:cs typeface="Carlito"/>
              </a:rPr>
              <a:t>Laat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20" dirty="0">
                <a:latin typeface="Carlito"/>
                <a:cs typeface="Carlito"/>
              </a:rPr>
              <a:t>medewerkers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samenwerken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met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anderen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die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behoren </a:t>
            </a:r>
            <a:r>
              <a:rPr sz="2000" dirty="0">
                <a:latin typeface="Carlito"/>
                <a:cs typeface="Carlito"/>
              </a:rPr>
              <a:t>tot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verschillende</a:t>
            </a:r>
            <a:r>
              <a:rPr sz="2000" spc="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groepen</a:t>
            </a:r>
            <a:endParaRPr sz="2000" dirty="0">
              <a:latin typeface="Carlito"/>
              <a:cs typeface="Carlito"/>
            </a:endParaRPr>
          </a:p>
          <a:p>
            <a:pPr marL="354965" indent="-342265">
              <a:lnSpc>
                <a:spcPts val="2160"/>
              </a:lnSpc>
              <a:spcBef>
                <a:spcPts val="530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Betrek</a:t>
            </a:r>
            <a:r>
              <a:rPr sz="2000" spc="-7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medewerkers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bij</a:t>
            </a:r>
            <a:r>
              <a:rPr sz="2000" spc="-8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besluitvorming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spc="-20" dirty="0">
                <a:latin typeface="Carlito"/>
                <a:cs typeface="Carlito"/>
              </a:rPr>
              <a:t>over</a:t>
            </a:r>
            <a:endParaRPr sz="2000" dirty="0">
              <a:latin typeface="Carlito"/>
              <a:cs typeface="Carlito"/>
            </a:endParaRPr>
          </a:p>
          <a:p>
            <a:pPr marL="355600">
              <a:lnSpc>
                <a:spcPts val="2160"/>
              </a:lnSpc>
            </a:pPr>
            <a:r>
              <a:rPr sz="2000" spc="-10" dirty="0">
                <a:latin typeface="Carlito"/>
                <a:cs typeface="Carlito"/>
              </a:rPr>
              <a:t>verdelingsvraagstukken</a:t>
            </a:r>
            <a:endParaRPr sz="20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682940"/>
            <a:ext cx="105156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0" dirty="0">
                <a:highlight>
                  <a:srgbClr val="FFFF00"/>
                </a:highlight>
              </a:rPr>
              <a:t>Waan</a:t>
            </a:r>
            <a:r>
              <a:rPr spc="-150" dirty="0">
                <a:highlight>
                  <a:srgbClr val="FFFF00"/>
                </a:highlight>
              </a:rPr>
              <a:t> </a:t>
            </a:r>
            <a:r>
              <a:rPr spc="-55" dirty="0">
                <a:highlight>
                  <a:srgbClr val="FFFF00"/>
                </a:highlight>
              </a:rPr>
              <a:t>van</a:t>
            </a:r>
            <a:r>
              <a:rPr spc="-195" dirty="0">
                <a:highlight>
                  <a:srgbClr val="FFFF00"/>
                </a:highlight>
              </a:rPr>
              <a:t> </a:t>
            </a:r>
            <a:r>
              <a:rPr spc="-90" dirty="0">
                <a:highlight>
                  <a:srgbClr val="FFFF00"/>
                </a:highlight>
              </a:rPr>
              <a:t>wantrouwen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7651" y="1245234"/>
            <a:ext cx="6482080" cy="452755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295275">
              <a:lnSpc>
                <a:spcPct val="80000"/>
              </a:lnSpc>
              <a:spcBef>
                <a:spcPts val="585"/>
              </a:spcBef>
            </a:pPr>
            <a:r>
              <a:rPr sz="2000" b="1" dirty="0">
                <a:latin typeface="Carlito"/>
                <a:cs typeface="Carlito"/>
              </a:rPr>
              <a:t>Kern:</a:t>
            </a:r>
            <a:r>
              <a:rPr sz="2000" b="1" spc="-6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Wantrouwend</a:t>
            </a:r>
            <a:r>
              <a:rPr sz="2000" spc="-7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gedrag</a:t>
            </a:r>
            <a:r>
              <a:rPr sz="2000" spc="-8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leidt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tot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verdediging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om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spc="-25" dirty="0">
                <a:latin typeface="Carlito"/>
                <a:cs typeface="Carlito"/>
              </a:rPr>
              <a:t>te </a:t>
            </a:r>
            <a:r>
              <a:rPr sz="2000" spc="-10" dirty="0">
                <a:latin typeface="Carlito"/>
                <a:cs typeface="Carlito"/>
              </a:rPr>
              <a:t>voorkomen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dat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je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gekwetst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wordt,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maar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lokt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daarmee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20" dirty="0">
                <a:latin typeface="Carlito"/>
                <a:cs typeface="Carlito"/>
              </a:rPr>
              <a:t>meer </a:t>
            </a:r>
            <a:r>
              <a:rPr sz="2000" spc="-10" dirty="0">
                <a:latin typeface="Carlito"/>
                <a:cs typeface="Carlito"/>
              </a:rPr>
              <a:t>wantrouwen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20" dirty="0">
                <a:latin typeface="Carlito"/>
                <a:cs typeface="Carlito"/>
              </a:rPr>
              <a:t>uit.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00"/>
              </a:spcBef>
            </a:pP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90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individueel: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20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Bewustwording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Van</a:t>
            </a:r>
            <a:r>
              <a:rPr sz="2000" spc="-7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selectieve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naar</a:t>
            </a:r>
            <a:r>
              <a:rPr sz="2000" spc="-7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objectievere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waarneming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Stel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je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niet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defensief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25" dirty="0">
                <a:latin typeface="Carlito"/>
                <a:cs typeface="Carlito"/>
              </a:rPr>
              <a:t>op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994"/>
              </a:spcBef>
              <a:buFont typeface="Arial"/>
              <a:buChar char="•"/>
            </a:pP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75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organisatie: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Bevorder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positieve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relationele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signalen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Stimuleer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dat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spc="-20" dirty="0">
                <a:latin typeface="Carlito"/>
                <a:cs typeface="Carlito"/>
              </a:rPr>
              <a:t>collega’s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elkaar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leren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kennen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Bemiddel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en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maak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de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destructieve </a:t>
            </a:r>
            <a:r>
              <a:rPr sz="2000" dirty="0">
                <a:latin typeface="Carlito"/>
                <a:cs typeface="Carlito"/>
              </a:rPr>
              <a:t>dynamiek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bespreekbaar</a:t>
            </a:r>
            <a:endParaRPr sz="2000">
              <a:latin typeface="Carlito"/>
              <a:cs typeface="Carlito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81396" y="256205"/>
            <a:ext cx="3871924" cy="578476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7651" y="162813"/>
            <a:ext cx="44475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70" dirty="0">
                <a:highlight>
                  <a:srgbClr val="FFFF00"/>
                </a:highlight>
              </a:rPr>
              <a:t>Van</a:t>
            </a:r>
            <a:r>
              <a:rPr spc="-90" dirty="0">
                <a:highlight>
                  <a:srgbClr val="FFFF00"/>
                </a:highlight>
              </a:rPr>
              <a:t> kwaad</a:t>
            </a:r>
            <a:r>
              <a:rPr spc="-160" dirty="0">
                <a:highlight>
                  <a:srgbClr val="FFFF00"/>
                </a:highlight>
              </a:rPr>
              <a:t> </a:t>
            </a:r>
            <a:r>
              <a:rPr spc="-10" dirty="0">
                <a:highlight>
                  <a:srgbClr val="FFFF00"/>
                </a:highlight>
              </a:rPr>
              <a:t>tot</a:t>
            </a:r>
            <a:r>
              <a:rPr spc="-195" dirty="0">
                <a:highlight>
                  <a:srgbClr val="FFFF00"/>
                </a:highlight>
              </a:rPr>
              <a:t> </a:t>
            </a:r>
            <a:r>
              <a:rPr spc="-30" dirty="0">
                <a:highlight>
                  <a:srgbClr val="FFFF00"/>
                </a:highlight>
              </a:rPr>
              <a:t>erger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7651" y="1269619"/>
            <a:ext cx="6518275" cy="476694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75"/>
              </a:spcBef>
            </a:pPr>
            <a:r>
              <a:rPr sz="2000" b="1" dirty="0">
                <a:latin typeface="Carlito"/>
                <a:cs typeface="Carlito"/>
              </a:rPr>
              <a:t>Kern:</a:t>
            </a:r>
            <a:r>
              <a:rPr sz="2000" b="1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Een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conflict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leidt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tot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partijen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die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elkaar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gaan</a:t>
            </a:r>
            <a:r>
              <a:rPr sz="2000" spc="-7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kwetsen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spc="-35" dirty="0">
                <a:latin typeface="Carlito"/>
                <a:cs typeface="Carlito"/>
              </a:rPr>
              <a:t>om </a:t>
            </a:r>
            <a:r>
              <a:rPr sz="2000" dirty="0">
                <a:latin typeface="Carlito"/>
                <a:cs typeface="Carlito"/>
              </a:rPr>
              <a:t>als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winnaar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uit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de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bus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te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komen,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waardoor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het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conflict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en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25" dirty="0">
                <a:latin typeface="Carlito"/>
                <a:cs typeface="Carlito"/>
              </a:rPr>
              <a:t>het </a:t>
            </a:r>
            <a:r>
              <a:rPr sz="2000" dirty="0">
                <a:latin typeface="Carlito"/>
                <a:cs typeface="Carlito"/>
              </a:rPr>
              <a:t>kwetsende</a:t>
            </a:r>
            <a:r>
              <a:rPr sz="2000" spc="-9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gedrag</a:t>
            </a:r>
            <a:r>
              <a:rPr sz="2000" spc="-11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steeds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erger</a:t>
            </a:r>
            <a:r>
              <a:rPr sz="2000" spc="-10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wordt.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450"/>
              </a:spcBef>
            </a:pP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75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individueel: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Bewustwording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Pauzeer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neem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afstand.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Niet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uit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emotie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reageren.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Raadpleeg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iemand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anders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voor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een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kritische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spc="-20" dirty="0">
                <a:latin typeface="Carlito"/>
                <a:cs typeface="Carlito"/>
              </a:rPr>
              <a:t>blik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475"/>
              </a:spcBef>
              <a:buFont typeface="Arial"/>
              <a:buChar char="•"/>
            </a:pP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75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organisatie: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Signaleer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conflicten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bemiddel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op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spc="-20" dirty="0">
                <a:latin typeface="Carlito"/>
                <a:cs typeface="Carlito"/>
              </a:rPr>
              <a:t>tijd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ts val="228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Houd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bij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nieuwe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plannen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rekening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met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verliesaversie</a:t>
            </a:r>
            <a:r>
              <a:rPr sz="2000" dirty="0">
                <a:latin typeface="Carlito"/>
                <a:cs typeface="Carlito"/>
              </a:rPr>
              <a:t> </a:t>
            </a:r>
            <a:r>
              <a:rPr sz="2000" spc="-25" dirty="0">
                <a:latin typeface="Carlito"/>
                <a:cs typeface="Carlito"/>
              </a:rPr>
              <a:t>en</a:t>
            </a:r>
            <a:endParaRPr sz="2000">
              <a:latin typeface="Carlito"/>
              <a:cs typeface="Carlito"/>
            </a:endParaRPr>
          </a:p>
          <a:p>
            <a:pPr marL="355600">
              <a:lnSpc>
                <a:spcPts val="2280"/>
              </a:lnSpc>
            </a:pPr>
            <a:r>
              <a:rPr sz="2000" spc="-10" dirty="0">
                <a:latin typeface="Carlito"/>
                <a:cs typeface="Carlito"/>
              </a:rPr>
              <a:t>gevoelens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wederkerigheid</a:t>
            </a:r>
            <a:endParaRPr sz="2000">
              <a:latin typeface="Carlito"/>
              <a:cs typeface="Carlito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88166" y="401790"/>
            <a:ext cx="3759776" cy="564395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Impressie</a:t>
            </a:r>
            <a:r>
              <a:rPr spc="-135" dirty="0"/>
              <a:t> </a:t>
            </a:r>
            <a:r>
              <a:rPr spc="-65" dirty="0"/>
              <a:t>van</a:t>
            </a:r>
            <a:r>
              <a:rPr spc="-140" dirty="0"/>
              <a:t> </a:t>
            </a:r>
            <a:r>
              <a:rPr spc="-55" dirty="0"/>
              <a:t>incompetentie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7651" y="1245234"/>
            <a:ext cx="6640830" cy="477139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74675">
              <a:lnSpc>
                <a:spcPct val="80000"/>
              </a:lnSpc>
              <a:spcBef>
                <a:spcPts val="585"/>
              </a:spcBef>
            </a:pPr>
            <a:r>
              <a:rPr sz="2000" b="1" dirty="0">
                <a:latin typeface="Carlito"/>
                <a:cs typeface="Carlito"/>
              </a:rPr>
              <a:t>Kern:</a:t>
            </a:r>
            <a:r>
              <a:rPr sz="2000" b="1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Kritisch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gedrag</a:t>
            </a:r>
            <a:r>
              <a:rPr sz="2000" spc="-7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als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gevolg</a:t>
            </a:r>
            <a:r>
              <a:rPr sz="2000" spc="-8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de</a:t>
            </a:r>
            <a:r>
              <a:rPr sz="2000" spc="-7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impressie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25" dirty="0">
                <a:latin typeface="Carlito"/>
                <a:cs typeface="Carlito"/>
              </a:rPr>
              <a:t>van </a:t>
            </a:r>
            <a:r>
              <a:rPr sz="2000" spc="-10" dirty="0">
                <a:latin typeface="Carlito"/>
                <a:cs typeface="Carlito"/>
              </a:rPr>
              <a:t>incompetentie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maakt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de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ander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spc="-35" dirty="0">
                <a:latin typeface="Carlito"/>
                <a:cs typeface="Carlito"/>
              </a:rPr>
              <a:t>onzeker,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waardoor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een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spc="-25" dirty="0">
                <a:latin typeface="Carlito"/>
                <a:cs typeface="Carlito"/>
              </a:rPr>
              <a:t>nog </a:t>
            </a:r>
            <a:r>
              <a:rPr sz="2000" spc="-20" dirty="0">
                <a:latin typeface="Carlito"/>
                <a:cs typeface="Carlito"/>
              </a:rPr>
              <a:t>sterkere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impressie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incompetentie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ontstaat.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00"/>
              </a:spcBef>
            </a:pP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90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individueel: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20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Bewustwording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Houd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je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in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wanneer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je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kritische</a:t>
            </a:r>
            <a:r>
              <a:rPr sz="2000" spc="-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vragen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af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wil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vuren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Help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spc="-20" dirty="0">
                <a:latin typeface="Carlito"/>
                <a:cs typeface="Carlito"/>
              </a:rPr>
              <a:t>medewerkers </a:t>
            </a:r>
            <a:r>
              <a:rPr sz="2000" dirty="0">
                <a:latin typeface="Carlito"/>
                <a:cs typeface="Carlito"/>
              </a:rPr>
              <a:t>te</a:t>
            </a:r>
            <a:r>
              <a:rPr sz="2000" spc="-2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groeien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en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ontwikkelen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20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Benoem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het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wanneer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kritisch</a:t>
            </a:r>
            <a:r>
              <a:rPr sz="2000" spc="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gedrag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de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ander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je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lamlegt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05"/>
              </a:spcBef>
              <a:buFont typeface="Arial"/>
              <a:buChar char="•"/>
            </a:pP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75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organisatie: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Zorg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voor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nadruk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op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groei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en</a:t>
            </a:r>
            <a:r>
              <a:rPr sz="2000" spc="-2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ontwikkeling,</a:t>
            </a:r>
            <a:r>
              <a:rPr sz="2000" spc="-2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niet</a:t>
            </a:r>
            <a:r>
              <a:rPr sz="2000" spc="-2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op</a:t>
            </a:r>
            <a:r>
              <a:rPr sz="2000" spc="-2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prestaties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ts val="2160"/>
              </a:lnSpc>
              <a:spcBef>
                <a:spcPts val="51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Creëer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een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cultuur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psychologische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veiligheid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waarin</a:t>
            </a:r>
            <a:endParaRPr sz="2000">
              <a:latin typeface="Carlito"/>
              <a:cs typeface="Carlito"/>
            </a:endParaRPr>
          </a:p>
          <a:p>
            <a:pPr marL="355600">
              <a:lnSpc>
                <a:spcPts val="2160"/>
              </a:lnSpc>
            </a:pPr>
            <a:r>
              <a:rPr sz="2000" spc="-10" dirty="0">
                <a:latin typeface="Carlito"/>
                <a:cs typeface="Carlito"/>
              </a:rPr>
              <a:t>ondersteuning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en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support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centraal</a:t>
            </a:r>
            <a:r>
              <a:rPr sz="2000" spc="-2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staan</a:t>
            </a:r>
            <a:endParaRPr sz="2000">
              <a:latin typeface="Carlito"/>
              <a:cs typeface="Carlito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4197" y="428787"/>
            <a:ext cx="3505373" cy="560423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7651" y="162813"/>
            <a:ext cx="3465829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De</a:t>
            </a:r>
            <a:r>
              <a:rPr spc="-170" dirty="0"/>
              <a:t> </a:t>
            </a:r>
            <a:r>
              <a:rPr spc="-55" dirty="0"/>
              <a:t>blame</a:t>
            </a:r>
            <a:r>
              <a:rPr spc="-190" dirty="0"/>
              <a:t> </a:t>
            </a:r>
            <a:r>
              <a:rPr spc="-45" dirty="0"/>
              <a:t>game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7651" y="1245234"/>
            <a:ext cx="6785609" cy="464502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172085">
              <a:lnSpc>
                <a:spcPct val="80000"/>
              </a:lnSpc>
              <a:spcBef>
                <a:spcPts val="585"/>
              </a:spcBef>
            </a:pPr>
            <a:r>
              <a:rPr sz="2000" b="1" dirty="0">
                <a:latin typeface="Carlito"/>
                <a:cs typeface="Carlito"/>
              </a:rPr>
              <a:t>Kern:</a:t>
            </a:r>
            <a:r>
              <a:rPr sz="2000" b="1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De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schuld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zaken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die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misgaan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wijten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aan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anderen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spc="-25" dirty="0">
                <a:latin typeface="Carlito"/>
                <a:cs typeface="Carlito"/>
              </a:rPr>
              <a:t>en </a:t>
            </a:r>
            <a:r>
              <a:rPr sz="2000" dirty="0">
                <a:latin typeface="Carlito"/>
                <a:cs typeface="Carlito"/>
              </a:rPr>
              <a:t>externe</a:t>
            </a:r>
            <a:r>
              <a:rPr sz="2000" spc="-3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omstandigheden,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waardoor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anderen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dat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ook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gaan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spc="-20" dirty="0">
                <a:latin typeface="Carlito"/>
                <a:cs typeface="Carlito"/>
              </a:rPr>
              <a:t>doen </a:t>
            </a:r>
            <a:r>
              <a:rPr sz="2000" dirty="0">
                <a:latin typeface="Carlito"/>
                <a:cs typeface="Carlito"/>
              </a:rPr>
              <a:t>en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de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problemen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blijven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voortbestaan.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00"/>
              </a:spcBef>
            </a:pP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90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individueel: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20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Bewustwording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Pauzeren.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Analyseer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waar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het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probleem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echt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vandaan</a:t>
            </a:r>
            <a:r>
              <a:rPr sz="2000" spc="-7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komt.</a:t>
            </a:r>
            <a:endParaRPr sz="2000">
              <a:latin typeface="Carlito"/>
              <a:cs typeface="Carlito"/>
            </a:endParaRPr>
          </a:p>
          <a:p>
            <a:pPr marL="355600" marR="393065" indent="-342900">
              <a:lnSpc>
                <a:spcPct val="80000"/>
              </a:lnSpc>
              <a:spcBef>
                <a:spcPts val="1005"/>
              </a:spcBef>
              <a:buFont typeface="Arial"/>
              <a:buChar char="•"/>
              <a:tabLst>
                <a:tab pos="355600" algn="l"/>
              </a:tabLst>
            </a:pPr>
            <a:r>
              <a:rPr sz="2000" dirty="0">
                <a:latin typeface="Carlito"/>
                <a:cs typeface="Carlito"/>
              </a:rPr>
              <a:t>Leer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een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groei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mindset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aan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gefocust</a:t>
            </a:r>
            <a:r>
              <a:rPr sz="2000" spc="-8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op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wat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er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geleerd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spc="-25" dirty="0">
                <a:latin typeface="Carlito"/>
                <a:cs typeface="Carlito"/>
              </a:rPr>
              <a:t>kan </a:t>
            </a:r>
            <a:r>
              <a:rPr sz="2000" spc="-10" dirty="0">
                <a:latin typeface="Carlito"/>
                <a:cs typeface="Carlito"/>
              </a:rPr>
              <a:t>worden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994"/>
              </a:spcBef>
              <a:buFont typeface="Arial"/>
              <a:buChar char="•"/>
            </a:pP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rlito"/>
                <a:cs typeface="Carlito"/>
              </a:rPr>
              <a:t>Oplossingen</a:t>
            </a:r>
            <a:r>
              <a:rPr sz="2000" b="1" spc="-75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organisatie:</a:t>
            </a:r>
            <a:endParaRPr sz="2000">
              <a:latin typeface="Carlito"/>
              <a:cs typeface="Carlito"/>
            </a:endParaRPr>
          </a:p>
          <a:p>
            <a:pPr marL="355600" marR="855344" indent="-342900">
              <a:lnSpc>
                <a:spcPct val="80000"/>
              </a:lnSpc>
              <a:spcBef>
                <a:spcPts val="1010"/>
              </a:spcBef>
              <a:buFont typeface="Arial"/>
              <a:buChar char="•"/>
              <a:tabLst>
                <a:tab pos="355600" algn="l"/>
              </a:tabLst>
            </a:pPr>
            <a:r>
              <a:rPr sz="2000" spc="-10" dirty="0">
                <a:latin typeface="Carlito"/>
                <a:cs typeface="Carlito"/>
              </a:rPr>
              <a:t>Verduidelijk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verantwoordelijkheden,</a:t>
            </a:r>
            <a:r>
              <a:rPr sz="2000" spc="-5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creëer</a:t>
            </a:r>
            <a:r>
              <a:rPr sz="2000" spc="-6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openheid, </a:t>
            </a:r>
            <a:r>
              <a:rPr sz="2000" dirty="0">
                <a:latin typeface="Carlito"/>
                <a:cs typeface="Carlito"/>
              </a:rPr>
              <a:t>bevorder</a:t>
            </a:r>
            <a:r>
              <a:rPr sz="2000" spc="-10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empathie.</a:t>
            </a:r>
            <a:endParaRPr sz="2000">
              <a:latin typeface="Carlito"/>
              <a:cs typeface="Carlito"/>
            </a:endParaRPr>
          </a:p>
          <a:p>
            <a:pPr marL="354965" indent="-342265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Creëer</a:t>
            </a:r>
            <a:r>
              <a:rPr sz="2000" spc="-5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een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cultuur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gekenmerkt</a:t>
            </a:r>
            <a:r>
              <a:rPr sz="2000" spc="-4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door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psychologische</a:t>
            </a:r>
            <a:r>
              <a:rPr sz="2000" spc="-6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veiligheid</a:t>
            </a:r>
            <a:endParaRPr sz="2000">
              <a:latin typeface="Carlito"/>
              <a:cs typeface="Carlito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5152" y="494386"/>
            <a:ext cx="4355373" cy="548668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676</Words>
  <Application>Microsoft Office PowerPoint</Application>
  <PresentationFormat>Breedbeeld</PresentationFormat>
  <Paragraphs>116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Carlito</vt:lpstr>
      <vt:lpstr>Aptos</vt:lpstr>
      <vt:lpstr>Aptos Display</vt:lpstr>
      <vt:lpstr>Arial</vt:lpstr>
      <vt:lpstr>Kantoorthema</vt:lpstr>
      <vt:lpstr>Destructieve Dynamieken</vt:lpstr>
      <vt:lpstr>Destructieve dynamieken</vt:lpstr>
      <vt:lpstr>Bias towards action</vt:lpstr>
      <vt:lpstr>Rolbevestiging</vt:lpstr>
      <vt:lpstr>Eigen volk eerst</vt:lpstr>
      <vt:lpstr>Waan van wantrouwen</vt:lpstr>
      <vt:lpstr>Van kwaad tot erger</vt:lpstr>
      <vt:lpstr>Impressie van incompetentie</vt:lpstr>
      <vt:lpstr>De blame game</vt:lpstr>
      <vt:lpstr>De mythe van talent</vt:lpstr>
      <vt:lpstr>Domineren moet je afleren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Mitchell van Roij</dc:creator>
  <cp:lastModifiedBy>Mitchell van Roij</cp:lastModifiedBy>
  <cp:revision>1</cp:revision>
  <dcterms:created xsi:type="dcterms:W3CDTF">2024-08-20T08:22:07Z</dcterms:created>
  <dcterms:modified xsi:type="dcterms:W3CDTF">2024-08-20T08:22:44Z</dcterms:modified>
</cp:coreProperties>
</file>